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69" r:id="rId4"/>
    <p:sldId id="258" r:id="rId5"/>
    <p:sldId id="259" r:id="rId6"/>
    <p:sldId id="298" r:id="rId7"/>
    <p:sldId id="299" r:id="rId8"/>
    <p:sldId id="300" r:id="rId9"/>
    <p:sldId id="301" r:id="rId10"/>
    <p:sldId id="302" r:id="rId11"/>
    <p:sldId id="261" r:id="rId12"/>
    <p:sldId id="303" r:id="rId13"/>
    <p:sldId id="304" r:id="rId14"/>
    <p:sldId id="305" r:id="rId15"/>
    <p:sldId id="262" r:id="rId16"/>
    <p:sldId id="263" r:id="rId17"/>
    <p:sldId id="306" r:id="rId18"/>
    <p:sldId id="307" r:id="rId19"/>
    <p:sldId id="308" r:id="rId20"/>
    <p:sldId id="329" r:id="rId21"/>
    <p:sldId id="265" r:id="rId22"/>
    <p:sldId id="320" r:id="rId23"/>
    <p:sldId id="309" r:id="rId24"/>
    <p:sldId id="310" r:id="rId25"/>
    <p:sldId id="311" r:id="rId26"/>
    <p:sldId id="266" r:id="rId27"/>
    <p:sldId id="321" r:id="rId28"/>
    <p:sldId id="312" r:id="rId29"/>
    <p:sldId id="313" r:id="rId30"/>
    <p:sldId id="314" r:id="rId31"/>
    <p:sldId id="315" r:id="rId32"/>
    <p:sldId id="267" r:id="rId33"/>
    <p:sldId id="322" r:id="rId34"/>
    <p:sldId id="316" r:id="rId35"/>
    <p:sldId id="317" r:id="rId36"/>
    <p:sldId id="318" r:id="rId37"/>
    <p:sldId id="319" r:id="rId38"/>
    <p:sldId id="268" r:id="rId39"/>
    <p:sldId id="270" r:id="rId40"/>
    <p:sldId id="271" r:id="rId41"/>
    <p:sldId id="272" r:id="rId42"/>
    <p:sldId id="273" r:id="rId43"/>
    <p:sldId id="323" r:id="rId44"/>
    <p:sldId id="324" r:id="rId45"/>
    <p:sldId id="325" r:id="rId46"/>
    <p:sldId id="274" r:id="rId47"/>
    <p:sldId id="327" r:id="rId48"/>
    <p:sldId id="328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330" r:id="rId68"/>
    <p:sldId id="293" r:id="rId69"/>
    <p:sldId id="294" r:id="rId70"/>
    <p:sldId id="295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"/>
    <p:restoredTop sz="94607"/>
  </p:normalViewPr>
  <p:slideViewPr>
    <p:cSldViewPr snapToGrid="0" snapToObjects="1">
      <p:cViewPr varScale="1">
        <p:scale>
          <a:sx n="201" d="100"/>
          <a:sy n="201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A31B-2758-744D-B20A-AEE03D6120BC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9BFB-2F5D-8A46-B34E-DEAEAC71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99BFB-2F5D-8A46-B34E-DEAEAC713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99BFB-2F5D-8A46-B34E-DEAEAC7134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99BFB-2F5D-8A46-B34E-DEAEAC7134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99BFB-2F5D-8A46-B34E-DEAEAC7134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8301-41B0-244A-A9AC-C2E5D91A5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EF6A5-67F3-6D48-BED1-3859CC071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BD015-0DEC-4B4A-B63D-D40607E6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F039C-A95B-F24F-9B53-2E794D1E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AEFD-097C-614F-9B8F-2212DC4C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C9AC-A2B5-9B4E-9666-D1EB530C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7D46E-0E9E-4147-84C7-D8200F6C0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EC19-1F91-6A4E-80A1-656C7592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BABD5-9264-944E-B16B-015C44E1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AC93-65F3-C445-9DCE-AFE9A89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C51E9-28CF-5948-86E8-DBC2EBDC1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FDE95-3C3B-B74C-A573-F7B244506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DDCCE-3CC3-1743-8D61-16867126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D67B-1CE0-0644-84AB-F1F86F43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F3C5-E4CD-4240-8395-C2A5D57B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4522-3160-CE42-880D-F89BCC47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038C-8C0C-6F42-B844-723CA4E1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2A4F9-5EB1-374C-A162-6498F05F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985E8-0BA7-4A4A-AF95-5F0EDD24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95ED-ED64-B846-B8C8-3848DF87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5107-1AAB-234D-A34D-0E60D912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87B65-636B-D044-B57B-404B7A39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6D47-58F2-6544-BA10-8BEE7EFA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BB24-B2C0-EA4D-9954-C06CF978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61F8-B941-BC49-B4C8-8B84E5DC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EBE-96BF-734D-87AA-FD4A0841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0A02-2535-7A42-B2C8-67169A227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C3CA2-81C0-F548-BE3E-1C611097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5529A-6B36-C74D-A00C-5C2931E3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1E0E4-E64D-3F44-9C30-22D62E2F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D6DD2-E9C0-8B40-B8AB-FF62DDE2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0F04-ED2B-2648-868C-34DF15A6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FCD9F-3677-F645-B662-C6062F018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2B398-7C10-114A-8579-CDDF4D27A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A2C0C-5B34-EC46-A987-CC1BB02C4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5883E-FCAF-EB4C-84DA-76562790F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249B5-544E-6445-B665-891EFA3C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7042F-35E7-944C-8752-3E293189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9FB6F-AEEE-274C-962E-3A3C0D7D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0CB6-AE9E-A342-B9DF-32A61A83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2ED8B-84E0-8B43-AEC6-25ABA2D0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A0BA1-81B6-3C4A-B9AC-7C160BC7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DEE9D-BC00-7546-A586-E9C6C6A2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111037-E456-F34D-A7F0-D695308B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C4F07-575F-A44F-ADB4-EAADE7E4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CBC55-D1A4-E14D-83CB-B255A47B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5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24FA-1C97-B545-9C1B-488DA040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EA136-9F33-0843-BE22-717AF59D3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D9FC4-3E09-9248-B511-48EBBB1E0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BF930-3615-2144-BDD1-8F86B5DF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01E50-4276-2444-80AB-0288F598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044CC-553A-0F46-B7B4-382B8953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7351-00C4-1042-A080-34EFE668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64BEB-408C-B048-B565-CF3C15E24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DF91C-5F50-7B49-A737-6AB12D9F2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703F6-7F6C-6F48-961F-CD8CB4B9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25294-C047-FC42-AAD2-86B6FEE3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6C8AA-570C-5B45-8E0C-4403C725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0BB0E-F041-B040-A106-45CC2430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E3B74-CCB8-7B4C-A105-FADEE5E1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24156-6C84-A14B-857C-C4E3B72B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9680-215C-BE40-A2D6-40F77D7E903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44866-5342-9D44-9DB5-C28255AC7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905D6-5830-5D45-86F3-E1DDD2586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A034-9682-0248-971B-16D3B9FB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183" y="154398"/>
            <a:ext cx="9143999" cy="1318802"/>
          </a:xfrm>
        </p:spPr>
        <p:txBody>
          <a:bodyPr>
            <a:normAutofit/>
          </a:bodyPr>
          <a:lstStyle/>
          <a:p>
            <a:r>
              <a:rPr 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Preview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" y="2025650"/>
            <a:ext cx="11728449" cy="448816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glad you’re here.  We will begin at 7:45 am – allowing our guests time to park and get inside the school.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move to the right in your row – leaving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empty seats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We will have a very full house this morning.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traducción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favor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agarrar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 auriculares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escenario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7:40am.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40C91-5525-EB4C-AE47-35AE4B321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54399"/>
            <a:ext cx="2862245" cy="17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speaking: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biggest acceptance class is 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AD6E3-CFAB-3143-A639-2C58887F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31164"/>
            <a:ext cx="2237874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speaking: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biggest acceptance class is 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2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acceptance class is 9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AD6E3-CFAB-3143-A639-2C58887F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31164"/>
            <a:ext cx="2237874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6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speaking: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biggest acceptance class is 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2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acceptance class is 9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3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acceptance class is 8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AD6E3-CFAB-3143-A639-2C58887F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31164"/>
            <a:ext cx="2237874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2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speaking: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biggest acceptance class is 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2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acceptance class is 9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3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acceptance class is 8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is waitlist only – therefore our smallest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AD6E3-CFAB-3143-A639-2C58887F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31164"/>
            <a:ext cx="2237874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speaking: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biggest acceptance class is 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2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acceptance class is 9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3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acceptance class is 8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is waitlist only – therefore our smallest class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10 – 12 vary from year to year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AD6E3-CFAB-3143-A639-2C58887F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31164"/>
            <a:ext cx="2237874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have a set number of accepted seats except for 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numbers are dependent on how many current students decide to leave in addition to how many accepted students decide NOT to take their seat.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FD49C-6B01-B149-8C92-522AFD11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6" y="154398"/>
            <a:ext cx="2606854" cy="17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4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is a “Blue” (Distinguished) school on the DPS School Performance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32714-5218-BF45-AB47-CE8E8C18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07100"/>
            <a:ext cx="2526632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2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is a “Blue” (Distinguished) school on the DPS School Performance Framework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has been named an Exemplary School by the Arts School Network (DSA-like schools from all over the US)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32714-5218-BF45-AB47-CE8E8C18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07100"/>
            <a:ext cx="2526632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is a “Blue” (Distinguished) school on the DPS School Performance Framework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has been named an Exemplary School by the Arts School Network (DSA-like schools from all over the US)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is currently ranked #2 in the state by US World and News Report. 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32714-5218-BF45-AB47-CE8E8C18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07100"/>
            <a:ext cx="2526632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is a “Blue” (Distinguished) school on the DPS School Performance Framework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has been named an Exemplary School by the Arts School Network (DSA-like schools from all over the US)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is currently ranked #2 in the state by US World and News Report. 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has been a Gold Medal Winner for the past 9 years.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32714-5218-BF45-AB47-CE8E8C18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07100"/>
            <a:ext cx="2526632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5"/>
            <a:ext cx="11339467" cy="429527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Anthony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McWright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principal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Conley – assistant principal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Aspen Burkett – assistant principal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 or 504 questions will go to Ms. Burkett</a:t>
            </a:r>
            <a:br>
              <a:rPr lang="en-US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your student’s 504 or IEP has accommodations that would impact your student’s audition, Ms. Burkett will need a copy of the accommodations page one week before your student’s audition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Miranda Odom – assistant principal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Admissions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1D7BA-005E-474D-93F4-B6DA50A8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3" y="154398"/>
            <a:ext cx="2759769" cy="19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3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Child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Worker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Psychologist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Counselors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SSC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Staff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32714-5218-BF45-AB47-CE8E8C18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207100"/>
            <a:ext cx="2526632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6074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9 - 12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242CB-13E8-D440-8382-2E03B589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9 - 12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high school runs on an alternating “Black”/”White” Day schedule with four 95-minute periods in a 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242CB-13E8-D440-8382-2E03B589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9 - 12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high school runs on an alternating “Black”/”White” Day schedule with four 95-minute periods in a day.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Friday, we have a Stripe Day in which all students see all 8 periods for 43 minutes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242CB-13E8-D440-8382-2E03B589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9 - 12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high school runs on an alternating “Black”/”White” Day schedule with four 95-minute periods in a day.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Friday, we have a Stripe Day in which all students see all 8 periods for 43 minutes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will see their arts block five days a week.  They will see their academic classes (basically) every other day.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242CB-13E8-D440-8382-2E03B589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9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9 - 12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high school runs on an alternating “Black”/”White” Day schedule with 4 95-minute periods in a day.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Friday, we have a Stripe Day in which all students see all 8 periods for 43 minutes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will see their arts block five days a week.  They will see their academic classes (basically) every other day.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High School has an “open campus”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242CB-13E8-D440-8382-2E03B589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6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7CF94-4F5F-9F44-B3A0-9E2366F2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 runs on the same black/white/stripe schedule as the high school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7CF94-4F5F-9F44-B3A0-9E2366F2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23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 runs on the same black/white/stripe schedule as the high school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participate in 4 ‘wheel’ classes throughout the year.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classes are chosen for the 8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by our Master Scheduler Miss Odom.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arts classes OUTSIDE of their major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7CF94-4F5F-9F44-B3A0-9E2366F2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1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 runs on the same black/white/stripe schedule as the high school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participate in 4 ‘wheel’ classes throughout the year.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classes are chosen for the 8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by our Master Scheduler Miss Odom.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arts classes OUTSIDE of their major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 foreign language option for DSA Middle School students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7CF94-4F5F-9F44-B3A0-9E2366F2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653259"/>
            <a:ext cx="11339467" cy="386055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posted on the DSA Homepage on Wednesday, December 11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the final DSA Preview is complete. 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under “News Updates”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02738-6FA3-624A-A5C7-A856FCE93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9" y="173885"/>
            <a:ext cx="2634917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0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 runs on the same black/white/stripe schedule as the high school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participate in 4 ‘wheel’ classes throughout the year.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classes are chosen for the 8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by our Master Scheduler Miss Odom.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arts classes OUTSIDE of their major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 foreign language option for DSA Middle School students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offer “honors” classes in our DSA Middle School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7CF94-4F5F-9F44-B3A0-9E2366F2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5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8 runs on the same black/white/stripe schedule as the high school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participate in 4 ‘wheel’ classes throughout the year.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classes are chosen for the 8</a:t>
            </a:r>
            <a:r>
              <a:rPr lang="en-US" sz="4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by our Master Scheduler Miss Odom.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arts classes OUTSIDE of their major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 foreign language option for DSA Middle School students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offer “honors” classes in our DSA Middle School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Middle School students have a “closed” campus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7CF94-4F5F-9F44-B3A0-9E2366F2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154398"/>
            <a:ext cx="1347537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6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and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9B68-27E8-FD4D-A1D9-983FA427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193056"/>
            <a:ext cx="2779295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81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and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5 periods every day: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Arts, Social Studies, Math, Science and their major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9B68-27E8-FD4D-A1D9-983FA427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193056"/>
            <a:ext cx="2779295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4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and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5 periods every day: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Arts, Social Studies, Math, Science and their major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a separate lunch period than grades 8 – 12.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9B68-27E8-FD4D-A1D9-983FA427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193056"/>
            <a:ext cx="2779295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09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and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5 periods every day: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Arts, Social Studies, Math, Science and their major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a separate lunch period than grades 8 – 12.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offer “honors” classes in our DSA Middle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9B68-27E8-FD4D-A1D9-983FA427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193056"/>
            <a:ext cx="2779295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2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and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5 periods every day: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Arts, Social Studies, Math, Science and their major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a separate lunch period than grades 8 – 12.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offer “honors” classes in our DSA Middle School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 foreign language option for DSA Middle School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9B68-27E8-FD4D-A1D9-983FA427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193056"/>
            <a:ext cx="2779295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and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323475"/>
            <a:ext cx="11339467" cy="4380126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5 periods every day: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Arts, Social Studies, Math, Science and their major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6 &amp; 7 have a separate lunch period than grades 8 – 12.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offer “honors” classes in our DSA Middle School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 foreign language option for DSA Middle School students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Middle School students have a “closed” campus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9B68-27E8-FD4D-A1D9-983FA427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" y="193056"/>
            <a:ext cx="2779295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5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Math Sequence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758189"/>
            <a:ext cx="11339467" cy="394541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post the math sequence letter, along with this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the DSA website on Wednesday, December 11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Look on the DSA Homepage under “News Updates”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2F65D-64EF-2C49-8F6A-27EEE9295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5" y="154398"/>
            <a:ext cx="3241935" cy="2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54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Math Sequence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3013023"/>
            <a:ext cx="11339467" cy="3690577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accelerate any students in math until the 8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DSA 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will take 6th Grade Math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DSA 7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will take 7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A7141-AD9F-FB4A-9346-C34448C9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4" y="134911"/>
            <a:ext cx="3203835" cy="2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Year’s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5"/>
            <a:ext cx="11339467" cy="429527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861 students applied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642 students completed the audition process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257 students were accepted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D8C462-CE67-5D4C-B6FE-E7654660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4" y="124848"/>
            <a:ext cx="2161152" cy="21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76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Math Sequence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3013023"/>
            <a:ext cx="11339467" cy="3690577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8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students have the chance to take: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1 (9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math)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2 (10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math)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placements will be determined during the spring of the student’s 7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64F8D-7A25-4E41-BEB6-3B10BA01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4" y="130178"/>
            <a:ext cx="3476885" cy="23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61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Math Sequence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3013023"/>
            <a:ext cx="11339467" cy="369057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where the student enters 9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math, he/she has the opportunity to take AP Calculus BC during senior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395A7-D52D-E24A-A686-95A10586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15" y="143258"/>
            <a:ext cx="3343535" cy="22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01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our HS academic classes have both an honors and non honors option.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B3B0C-97F0-704F-A3FD-AFB7F293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5" y="144930"/>
            <a:ext cx="2598821" cy="1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45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our HS academic classes have both an honors and non honors option.  </a:t>
            </a:r>
          </a:p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currently offers 15 AP courses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B3B0C-97F0-704F-A3FD-AFB7F293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5" y="144930"/>
            <a:ext cx="2598821" cy="1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1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our HS academic classes have both an honors and non honors option.  </a:t>
            </a:r>
          </a:p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currently offers 15 AP courses</a:t>
            </a:r>
          </a:p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arts majors produce over 100 performances per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B3B0C-97F0-704F-A3FD-AFB7F293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5" y="144930"/>
            <a:ext cx="2598821" cy="1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0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our HS academic classes have both an honors and non honors option.  </a:t>
            </a:r>
          </a:p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currently offers 15 AP courses</a:t>
            </a:r>
          </a:p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arts majors produce over 100 performances per year</a:t>
            </a:r>
          </a:p>
          <a:p>
            <a:pPr marL="742950" indent="-742950" algn="l">
              <a:buAutoNum type="arabicParenR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travel is an important component of many of our arts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B3B0C-97F0-704F-A3FD-AFB7F293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5" y="144930"/>
            <a:ext cx="2598821" cy="1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6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has a few afterschool clubs – although most happen over the lunch hour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D0565-AEC9-F846-873B-4827B592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5" y="154398"/>
            <a:ext cx="2981585" cy="19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60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has a few afterschool clubs – although most happen over the lunch hour</a:t>
            </a:r>
          </a:p>
          <a:p>
            <a:pPr marL="742950" indent="-742950" algn="l">
              <a:buAutoNum type="arabicParenR"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athletes may participate in their home school or the school closest to DSA with that particular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D0565-AEC9-F846-873B-4827B592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5" y="154398"/>
            <a:ext cx="2981585" cy="19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7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 fontScale="92500"/>
          </a:bodyPr>
          <a:lstStyle/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has a few afterschool clubs – although most happen over the lunch hour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athletes may participate in their home school or the school closest to DSA with that particular program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for students with disabilities and gifted and talented students are provided at DSA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D0565-AEC9-F846-873B-4827B592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5" y="154398"/>
            <a:ext cx="2981585" cy="19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9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for our Artists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maintain a 2.25 grade point average and a “B” in their major</a:t>
            </a:r>
          </a:p>
          <a:p>
            <a:pPr marL="742950" indent="-742950" algn="l">
              <a:buAutoNum type="arabicParenR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who do not meet this requirement are placed on “watch” in January through “Watch Conferences”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144E1-874B-6544-A182-BB2FD6AE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4" y="122879"/>
            <a:ext cx="1392726" cy="20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Current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5"/>
            <a:ext cx="11339467" cy="429527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students applied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students completed the audition process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students were accepted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B0083E-E8A4-E048-8CBC-3C9F3F107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5829"/>
              </p:ext>
            </p:extLst>
          </p:nvPr>
        </p:nvGraphicFramePr>
        <p:xfrm>
          <a:off x="181369" y="1999211"/>
          <a:ext cx="11575913" cy="4180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001">
                  <a:extLst>
                    <a:ext uri="{9D8B030D-6E8A-4147-A177-3AD203B41FA5}">
                      <a16:colId xmlns:a16="http://schemas.microsoft.com/office/drawing/2014/main" val="1306882887"/>
                    </a:ext>
                  </a:extLst>
                </a:gridCol>
                <a:gridCol w="1224093">
                  <a:extLst>
                    <a:ext uri="{9D8B030D-6E8A-4147-A177-3AD203B41FA5}">
                      <a16:colId xmlns:a16="http://schemas.microsoft.com/office/drawing/2014/main" val="3178181172"/>
                    </a:ext>
                  </a:extLst>
                </a:gridCol>
                <a:gridCol w="1182897">
                  <a:extLst>
                    <a:ext uri="{9D8B030D-6E8A-4147-A177-3AD203B41FA5}">
                      <a16:colId xmlns:a16="http://schemas.microsoft.com/office/drawing/2014/main" val="2774438361"/>
                    </a:ext>
                  </a:extLst>
                </a:gridCol>
                <a:gridCol w="1253517">
                  <a:extLst>
                    <a:ext uri="{9D8B030D-6E8A-4147-A177-3AD203B41FA5}">
                      <a16:colId xmlns:a16="http://schemas.microsoft.com/office/drawing/2014/main" val="3743520053"/>
                    </a:ext>
                  </a:extLst>
                </a:gridCol>
                <a:gridCol w="1253517">
                  <a:extLst>
                    <a:ext uri="{9D8B030D-6E8A-4147-A177-3AD203B41FA5}">
                      <a16:colId xmlns:a16="http://schemas.microsoft.com/office/drawing/2014/main" val="33586505"/>
                    </a:ext>
                  </a:extLst>
                </a:gridCol>
                <a:gridCol w="1224093">
                  <a:extLst>
                    <a:ext uri="{9D8B030D-6E8A-4147-A177-3AD203B41FA5}">
                      <a16:colId xmlns:a16="http://schemas.microsoft.com/office/drawing/2014/main" val="1163086959"/>
                    </a:ext>
                  </a:extLst>
                </a:gridCol>
                <a:gridCol w="1253517">
                  <a:extLst>
                    <a:ext uri="{9D8B030D-6E8A-4147-A177-3AD203B41FA5}">
                      <a16:colId xmlns:a16="http://schemas.microsoft.com/office/drawing/2014/main" val="3724465570"/>
                    </a:ext>
                  </a:extLst>
                </a:gridCol>
                <a:gridCol w="1112277">
                  <a:extLst>
                    <a:ext uri="{9D8B030D-6E8A-4147-A177-3AD203B41FA5}">
                      <a16:colId xmlns:a16="http://schemas.microsoft.com/office/drawing/2014/main" val="629908289"/>
                    </a:ext>
                  </a:extLst>
                </a:gridCol>
                <a:gridCol w="1536001">
                  <a:extLst>
                    <a:ext uri="{9D8B030D-6E8A-4147-A177-3AD203B41FA5}">
                      <a16:colId xmlns:a16="http://schemas.microsoft.com/office/drawing/2014/main" val="1434462779"/>
                    </a:ext>
                  </a:extLst>
                </a:gridCol>
              </a:tblGrid>
              <a:tr h="502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5825432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4862808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7835799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Stagecraft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23514"/>
                  </a:ext>
                </a:extLst>
              </a:tr>
              <a:tr h="28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5930111"/>
                  </a:ext>
                </a:extLst>
              </a:tr>
              <a:tr h="327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4349670"/>
                  </a:ext>
                </a:extLst>
              </a:tr>
              <a:tr h="302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4376351"/>
                  </a:ext>
                </a:extLst>
              </a:tr>
              <a:tr h="309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Orchestra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092001"/>
                  </a:ext>
                </a:extLst>
              </a:tr>
              <a:tr h="287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4390397"/>
                  </a:ext>
                </a:extLst>
              </a:tr>
              <a:tr h="287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Theatre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330824"/>
                  </a:ext>
                </a:extLst>
              </a:tr>
              <a:tr h="279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Piano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711666"/>
                  </a:ext>
                </a:extLst>
              </a:tr>
              <a:tr h="282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Guitar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8335528"/>
                  </a:ext>
                </a:extLst>
              </a:tr>
              <a:tr h="39211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762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29C968B-0203-1045-882F-99DFF1AF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9" y="132933"/>
            <a:ext cx="2634917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6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is provided to all Denver residents by RTD or DPS yellow buses.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pick up locations are determined by DPS Transportation in the summer.  In the main office, there is a 19/20 bus pickup map.  You can look at this map to get an idea of where our pick up locations might be for 20/21.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82694-CB74-9442-871A-D8BB2A0E6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" y="154398"/>
            <a:ext cx="3051249" cy="20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3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who reside outside the City of Denver are responsible for providing their own transportation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DPS Yellow Buses do offer “exceptions” the summer before school starts for students outside of Denver</a:t>
            </a:r>
          </a:p>
          <a:p>
            <a:pPr marL="742950" indent="-742950" algn="l">
              <a:buAutoNum type="arabicParenR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students who reside in Denver and live outside of the 3 mile walk zone will receive an RTD bus pass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431AB-5BFE-0B44-8B11-DE9761EC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5" y="86784"/>
            <a:ext cx="2887580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8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&amp; Resident Artist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508250"/>
            <a:ext cx="11339467" cy="41953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and critical to DSA’s success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Artists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for a short period of time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 Guest Artists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at DSA at more regular and frequent times throughout the school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99AF6-F6BA-684B-A4F2-97CE4BF1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14" y="154397"/>
            <a:ext cx="1400435" cy="21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04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Parents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 fontScale="92500"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exist for parents to become involved in the PTSA and Arts Parent Groups for each major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Friends Foundation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hosts annual fundraising events and our Fill the Gap campaign to pay for our Guest Artist Program and other student and teacher opportunities.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00970-1AA9-6946-8AA0-28A28CA7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4" y="154397"/>
            <a:ext cx="2987935" cy="19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16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Application/Audition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online between November 1, 2019 and</a:t>
            </a: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3, 2020 at 9:00 am.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take you about 2 – 3 minutes to complete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receive an automatic confirmation email as soon as you submit your application.  The confirmation email will go to the email you used to “create your account”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may only apply for and audition for one major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late applications will be accepted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4510A-4136-AF4B-A1FE-A400D25A6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3" y="134911"/>
            <a:ext cx="2845634" cy="18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2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Application/Audition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the Mandatory Pre-Audition Meeting in January.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parent </a:t>
            </a:r>
            <a:r>
              <a:rPr lang="en-US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adult parent designee for the applicant must be in attendance at the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preaudition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meeting in order to move ahead in the audition process.  We allow another adult to stand in the place of the parent in case of emergencies/vacations/work/illness/etc.  </a:t>
            </a:r>
            <a:r>
              <a:rPr lang="en-US" sz="2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an adult must be AT THIS MEETING to represent the student and get the audition information and an audition time at the end of the meeting.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The student applicant does not HAVE to attend the meeting but is highly encouraged to do so.</a:t>
            </a:r>
          </a:p>
          <a:p>
            <a:pPr algn="l"/>
            <a:endParaRPr lang="en-US" sz="2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makeup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170F1-9C5C-9245-B560-CC8A5281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18" y="154398"/>
            <a:ext cx="2892604" cy="19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8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Application/Audition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district “choice” process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http://schoolchoice.dpsk12.org/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480AF-3BBA-ED48-85F8-7AED8480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6" y="154398"/>
            <a:ext cx="2892604" cy="19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8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Application/Audition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Audition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audition date and time will be given to you at your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preaudition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in January.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4C392-7EA6-764A-A687-AABD3161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4" y="154398"/>
            <a:ext cx="2873553" cy="19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2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have to have letters of recommendations?</a:t>
            </a: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have to have resume?</a:t>
            </a: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have to belong to a dance studio to audition for dance?</a:t>
            </a: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have to have private lessons to audition for and participate in Vocal Music, Band, Orchestra, Piano and Guitar?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7FAC4-EC1B-7F47-98BE-FF7DBE70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8" y="154398"/>
            <a:ext cx="2635428" cy="17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7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188564"/>
            <a:ext cx="11339467" cy="4515036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answers differ depending on the major.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answered at the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Preaudition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in January, ask.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30FFA-BC2E-CF40-8F58-C651E00D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5" y="149609"/>
            <a:ext cx="2905385" cy="19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2020-2021 school year we know that we will accept 136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AB678-42FE-E947-9485-28668C47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7" y="226429"/>
            <a:ext cx="2651207" cy="17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5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3429000"/>
            <a:ext cx="11339467" cy="3274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DSA have sibling preference?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4F727-67CD-B648-9E2C-564EE0FD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7" y="154398"/>
            <a:ext cx="3064053" cy="20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9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443397"/>
            <a:ext cx="11339467" cy="426020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live outside of Denver, are my chances less of getting in?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 Our acceptances are made by the audition process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6CE38-BEF1-304F-AF63-3FF8C7A2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5" y="154398"/>
            <a:ext cx="2899035" cy="1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25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will I find 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443397"/>
            <a:ext cx="11339467" cy="426020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Admissions Miranda Odom will email you on Monday, February 10, 2020.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email will have an accept, waitlist or not-qualified letter attached.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B0E78-DF85-C342-B18E-E68B9100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5" y="134122"/>
            <a:ext cx="2932542" cy="19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608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will I find 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3043003"/>
            <a:ext cx="11339467" cy="366059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letters are not personalized as they are sent to hundreds of families within a matter of minutes.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55855-0FB1-1E47-8097-765E0122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5" y="154398"/>
            <a:ext cx="3426085" cy="22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768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I’m waitlisted?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03555"/>
            <a:ext cx="11339467" cy="4500046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on with your school selection for 20/21 as if you’re NOT going to be taken off the waitlist.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taken off the waitlist, Miranda Odom will email you.  This will happen between March 2020 and August 31, 2020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release the waitlist rank order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89954-1EBC-7E47-A7CF-E5508E17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4" y="154397"/>
            <a:ext cx="2943485" cy="19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55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I receive feedback?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953061"/>
            <a:ext cx="11339467" cy="375053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large quantity of students auditioning, we do not provide feedback to our applicants.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9CE10-C836-A945-958A-0DD1D59F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1" y="154398"/>
            <a:ext cx="3140254" cy="20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236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 change majors?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953061"/>
            <a:ext cx="11339467" cy="375053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Major process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506DA-A46E-7340-B2D4-E6823B420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8" y="154398"/>
            <a:ext cx="2091577" cy="31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64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953061"/>
            <a:ext cx="11339467" cy="375053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take a look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506DA-A46E-7340-B2D4-E6823B420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8" y="154398"/>
            <a:ext cx="2091577" cy="31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8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1684421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Phew!</a:t>
            </a:r>
            <a:b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was a lot of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953061"/>
            <a:ext cx="11339467" cy="375053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– this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on the DSA website on December 11, 2019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8C6CA-61A2-704E-83B4-B4493FF6A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5" y="154398"/>
            <a:ext cx="2873554" cy="19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699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266" y="2638268"/>
            <a:ext cx="11339467" cy="375053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cannot answer questions specific to auditions within a major.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questions will all be addressed at the pre-audition meeting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E0257-097D-BE4F-AE4A-4A42CCEDF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968" y="154398"/>
            <a:ext cx="1690382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2020-2021 school year we know that we will accept 136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auditioning for entrance into the 7</a:t>
            </a:r>
            <a:r>
              <a:rPr lang="en-US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will be auditioning for the waitlist only.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AB678-42FE-E947-9485-28668C47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7" y="226429"/>
            <a:ext cx="2468645" cy="16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70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266" y="2533338"/>
            <a:ext cx="11339467" cy="385547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attending today!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 Miranda Odom will split everyone into 11 major groups for a school tour.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88751-93BE-FB4E-A181-A2AE54A4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15" y="154398"/>
            <a:ext cx="3397429" cy="22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6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2020-2021 school year we know that we will accept 136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auditioning for entrance into the 7</a:t>
            </a:r>
            <a:r>
              <a:rPr lang="en-US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will be auditioning for the waitlist only.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Stagecraft and Design only enrolls high school students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AB678-42FE-E947-9485-28668C47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7" y="226429"/>
            <a:ext cx="2468645" cy="16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59A-FE94-8F4F-8576-15F2A7A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54398"/>
            <a:ext cx="9480687" cy="89491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Audition/Acceptance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2BD1-AC3E-2442-9738-CE1FD288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15" y="2218544"/>
            <a:ext cx="11339467" cy="4485057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2020-2021 school year we know that we will accept 136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graders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auditioning for entrance into the 7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will be auditioning for the waitlist only.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Stagecraft and Design only enrolls high school students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DSA’s current enrollment is 1111: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682 females and 429 males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AB678-42FE-E947-9485-28668C47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7" y="226429"/>
            <a:ext cx="2468645" cy="16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2866</Words>
  <Application>Microsoft Macintosh PowerPoint</Application>
  <PresentationFormat>Widescreen</PresentationFormat>
  <Paragraphs>455</Paragraphs>
  <Slides>70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Office Theme</vt:lpstr>
      <vt:lpstr>DSA Preview 2019</vt:lpstr>
      <vt:lpstr>Introductions</vt:lpstr>
      <vt:lpstr>This Powerpoint</vt:lpstr>
      <vt:lpstr>Last Year’s Audition/Acceptance Data</vt:lpstr>
      <vt:lpstr>2019 Current Numbers</vt:lpstr>
      <vt:lpstr>2019 Audition/Acceptance Data</vt:lpstr>
      <vt:lpstr>2019 Audition/Acceptance Data</vt:lpstr>
      <vt:lpstr>2019 Audition/Acceptance Data</vt:lpstr>
      <vt:lpstr>2019 Audition/Acceptance Data</vt:lpstr>
      <vt:lpstr>2019 Audition/Acceptance Data</vt:lpstr>
      <vt:lpstr>2019 Audition/Acceptance Data</vt:lpstr>
      <vt:lpstr>2019 Audition/Acceptance Data</vt:lpstr>
      <vt:lpstr>2019 Audition/Acceptance Data</vt:lpstr>
      <vt:lpstr>2019 Audition/Acceptance Data</vt:lpstr>
      <vt:lpstr>2019 Audition/Acceptance Data</vt:lpstr>
      <vt:lpstr>About Us</vt:lpstr>
      <vt:lpstr>About Us</vt:lpstr>
      <vt:lpstr>About Us</vt:lpstr>
      <vt:lpstr>About Us</vt:lpstr>
      <vt:lpstr>The Whole Child</vt:lpstr>
      <vt:lpstr>Grades 9 - 12</vt:lpstr>
      <vt:lpstr>Grades 9 - 12</vt:lpstr>
      <vt:lpstr>Grades 9 - 12</vt:lpstr>
      <vt:lpstr>Grades 9 - 12</vt:lpstr>
      <vt:lpstr>Grades 9 - 12</vt:lpstr>
      <vt:lpstr>Grade 8</vt:lpstr>
      <vt:lpstr>Grade 8</vt:lpstr>
      <vt:lpstr>Grade 8</vt:lpstr>
      <vt:lpstr>Grade 8</vt:lpstr>
      <vt:lpstr>Grade 8</vt:lpstr>
      <vt:lpstr>Grade 8</vt:lpstr>
      <vt:lpstr>Grades 6 and 7</vt:lpstr>
      <vt:lpstr>Grades 6 and 7</vt:lpstr>
      <vt:lpstr>Grades 6 and 7</vt:lpstr>
      <vt:lpstr>Grades 6 and 7</vt:lpstr>
      <vt:lpstr>Grades 6 and 7</vt:lpstr>
      <vt:lpstr>Grades 6 and 7</vt:lpstr>
      <vt:lpstr>DSA Math Sequence</vt:lpstr>
      <vt:lpstr>DSA Math Sequence</vt:lpstr>
      <vt:lpstr>DSA Math Sequence</vt:lpstr>
      <vt:lpstr>DSA Math Sequence</vt:lpstr>
      <vt:lpstr>About Us</vt:lpstr>
      <vt:lpstr>About Us</vt:lpstr>
      <vt:lpstr>About Us</vt:lpstr>
      <vt:lpstr>About Us</vt:lpstr>
      <vt:lpstr>Outside the Classroom</vt:lpstr>
      <vt:lpstr>Outside the Classroom</vt:lpstr>
      <vt:lpstr>Outside the Classroom</vt:lpstr>
      <vt:lpstr>Expectations for our Artists</vt:lpstr>
      <vt:lpstr>Transportation</vt:lpstr>
      <vt:lpstr>Transportation</vt:lpstr>
      <vt:lpstr>Guest &amp; Resident Artist Program</vt:lpstr>
      <vt:lpstr>Opportunities for Parents</vt:lpstr>
      <vt:lpstr>Application/Audition Process</vt:lpstr>
      <vt:lpstr>Application/Audition Process</vt:lpstr>
      <vt:lpstr>Application/Audition Process</vt:lpstr>
      <vt:lpstr>Application/Audition Process</vt:lpstr>
      <vt:lpstr>Frequently Asked Questions</vt:lpstr>
      <vt:lpstr>Frequently Asked Questions</vt:lpstr>
      <vt:lpstr>Frequently Asked Questions</vt:lpstr>
      <vt:lpstr>Frequently Asked Questions</vt:lpstr>
      <vt:lpstr>When will I find out?</vt:lpstr>
      <vt:lpstr>When will I find out?</vt:lpstr>
      <vt:lpstr>What if I’m waitlisted?</vt:lpstr>
      <vt:lpstr>Will I receive feedback?</vt:lpstr>
      <vt:lpstr>Can I change majors?</vt:lpstr>
      <vt:lpstr>Website</vt:lpstr>
      <vt:lpstr>Phew! That was a lot of information</vt:lpstr>
      <vt:lpstr>Questions</vt:lpstr>
      <vt:lpstr>Tour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 Preview 2019</dc:title>
  <dc:creator>Microsoft Office User</dc:creator>
  <cp:lastModifiedBy>Microsoft Office User</cp:lastModifiedBy>
  <cp:revision>35</cp:revision>
  <dcterms:created xsi:type="dcterms:W3CDTF">2019-10-01T21:03:21Z</dcterms:created>
  <dcterms:modified xsi:type="dcterms:W3CDTF">2019-12-05T18:06:06Z</dcterms:modified>
</cp:coreProperties>
</file>